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8" r:id="rId3"/>
    <p:sldId id="279" r:id="rId4"/>
    <p:sldId id="276" r:id="rId5"/>
    <p:sldId id="282" r:id="rId6"/>
    <p:sldId id="266" r:id="rId7"/>
    <p:sldId id="277" r:id="rId8"/>
    <p:sldId id="275" r:id="rId9"/>
    <p:sldId id="280" r:id="rId10"/>
    <p:sldId id="267" r:id="rId11"/>
    <p:sldId id="270" r:id="rId12"/>
    <p:sldId id="272" r:id="rId13"/>
    <p:sldId id="269" r:id="rId14"/>
    <p:sldId id="271" r:id="rId15"/>
    <p:sldId id="260" r:id="rId16"/>
    <p:sldId id="257" r:id="rId17"/>
    <p:sldId id="261" r:id="rId18"/>
    <p:sldId id="284" r:id="rId19"/>
    <p:sldId id="283" r:id="rId20"/>
    <p:sldId id="262" r:id="rId21"/>
    <p:sldId id="274" r:id="rId22"/>
    <p:sldId id="25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41BDAA-E5C1-4A8A-B7B5-EA642493AC4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1BDAA-E5C1-4A8A-B7B5-EA642493AC4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6975649-FA15-4989-88E4-24F4EEBFAF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221FA-C2A8-4DFE-B05A-6A312A46BC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72338" y="274638"/>
            <a:ext cx="1803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58963" y="274638"/>
            <a:ext cx="52609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03B91-23AB-4889-949A-560826D88F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 baseline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935596" y="1593342"/>
            <a:ext cx="7920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108000" indent="0">
              <a:buNone/>
              <a:defRPr/>
            </a:lvl2pPr>
            <a:lvl3pPr marL="108000" indent="0">
              <a:buNone/>
              <a:defRPr/>
            </a:lvl3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72F7A2-46FF-4175-BC8D-53F48229C6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03972-DD7F-42B8-8F68-3139C308DC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58963" y="1600200"/>
            <a:ext cx="35321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43550" y="1600200"/>
            <a:ext cx="35321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76CEBD-8E50-4C83-8F1A-D16C5F07E2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C3A10-7071-4182-9F76-4A9DAB3219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CF1074-D96E-47E5-B4E4-E43ED3CB38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C6F5A-903D-4922-9B22-6681E50B5E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8CFD8-75DC-488E-8964-38AF9AF69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0381BF-197C-49F1-9DCF-B7D415084F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8963" y="274638"/>
            <a:ext cx="72167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58963" y="1600200"/>
            <a:ext cx="72167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5E3AE15-6323-4AA7-8217-4191CB815A16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14475"/>
            <a:ext cx="7772400" cy="2085975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ПАРЛАМЕНТСКИЙ УРОК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Тема  «Конституция Российской Федерации: 20 лет»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9926" y="3886199"/>
            <a:ext cx="5572124" cy="2209801"/>
          </a:xfrm>
        </p:spPr>
        <p:txBody>
          <a:bodyPr/>
          <a:lstStyle/>
          <a:p>
            <a:pPr algn="r"/>
            <a:r>
              <a:rPr lang="ru-RU" sz="2000" b="1" i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Салимова</a:t>
            </a:r>
            <a:r>
              <a:rPr lang="ru-RU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Рамиля</a:t>
            </a:r>
            <a:r>
              <a:rPr lang="ru-RU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Муфасимовна</a:t>
            </a:r>
            <a:r>
              <a:rPr lang="ru-RU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учитель истории и обществознания, </a:t>
            </a:r>
            <a:r>
              <a:rPr lang="en-US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к.к,</a:t>
            </a:r>
          </a:p>
          <a:p>
            <a:pPr algn="r"/>
            <a:r>
              <a:rPr lang="ru-RU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МБОУ СОШ №11 </a:t>
            </a:r>
          </a:p>
          <a:p>
            <a:pPr algn="r"/>
            <a:r>
              <a:rPr lang="ru-RU" sz="2000" b="1" i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муниципльного</a:t>
            </a:r>
            <a:r>
              <a:rPr lang="ru-RU" sz="20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000" b="1" i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bg2"/>
                </a:solidFill>
              </a:rPr>
              <a:t>Сенквейн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Конституция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Главная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всенародная</a:t>
            </a:r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Определяет, защищает,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 защиту прав граждан.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Конституция</a:t>
            </a: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Российская, важная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Обязует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 защищает, охраняет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Закон суров, но это закон</a:t>
            </a: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Всем нужна.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Сенквей</a:t>
            </a: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Справедливый, обязательный.</a:t>
            </a: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Обязывает, карает, гарантирует.</a:t>
            </a: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Особый  социальный  регулятор  поведения.</a:t>
            </a: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Правило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bg2"/>
                </a:solidFill>
              </a:rPr>
              <a:t>Сенквейн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Решительный, высокоорганизованный,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ответственный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Контролирует, действует,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защищает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Выдающийся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политик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Гарант прав и свобод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Образованный,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объективный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Управляет, решает,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заключает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Конструктивно-активный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политик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Сенквейн</a:t>
            </a: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Естественное, вечное.</a:t>
            </a: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Защищает, охраняет, принуждает.</a:t>
            </a: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Наука  о  добром  и  справедливом.</a:t>
            </a: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Предписание.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Сенквейн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8963" y="1266826"/>
            <a:ext cx="7216775" cy="4859338"/>
          </a:xfrm>
        </p:spPr>
        <p:txBody>
          <a:bodyPr/>
          <a:lstStyle/>
          <a:p>
            <a:pPr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Совет Федерации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овет Федерации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представительный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исполнительный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утверждает, принимает, назначает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верхняя палата Федерального Собрания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парламент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Государственная Дума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Дума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правовая, законодательная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заслушивает, принимает, обнародует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законодательный и представительный орган государственной власти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Решите кроссворд</a:t>
            </a:r>
            <a:endParaRPr lang="ru-RU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52650" y="1352550"/>
            <a:ext cx="66675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Вопросы к кроссворду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 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горизонтали: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Лицо, принадлежащее к постоянному населению государства, пользующееся его защитой и наделённое совокупностью прав и обязанностей. 2. Государство, в котором вся власть сосредоточена в руках единоличного главы государства – монарха. 3. Политическое господство, государственное управление и его органы. 4. Форма государственного управления, при которой высшая власть в государстве принадлежит выборным органам – парламенту, президенту. 5. Принадлежность к числу граждан государства, правовое положение гражданина. 6. Политическая организация.                   7.Соединенное союзное государство, состоящее из ряда государственных образований. 8. Установленный порядок, строй.   9. Политический строй, основанный на признании принципов народовластия, свободы и равенства граждан. 10. Управление обществом с помощью власти. 11. Режим, характеризующийся полным господством государства над всеми сторонами жизни общества, насилием, уничтожением демократических свобод и прав личности.</a:t>
            </a:r>
            <a:endParaRPr lang="ru-RU" sz="14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 вертикали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Особая политическая организация, основной институт политической системы, осуществляющий управление, обеспечивающий охрану и стабильную структуру общества.</a:t>
            </a:r>
            <a:endParaRPr lang="ru-RU" sz="14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1" y="533400"/>
            <a:ext cx="66675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963" y="495300"/>
            <a:ext cx="7216775" cy="125730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Чтобы правильно решить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2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следует придерживаться следующей последовательности действий: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4525" y="1247776"/>
            <a:ext cx="7029450" cy="4878388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      определить тематику, общую идею;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2.      выделить 9 элементов, имеющих отношение к эпохе, идее, теме;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3.      найти связь между элементами, определить последовательность;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4.      выделить элементы, имеющие 3 и более связей (крест, основа);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5.      сконцентрировать смысл в одном элементе (5й квадрат);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6.      выделить отличительные черты, особенности каждого элемента;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7.      поиск и подбор изображений, иллюстрирующих элементы;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8.      заменить прямые образы и ассоциаций косвенными, символическими;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9.      выход на новый уровень (переход к более сложным заданиям).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8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108546" name="Object 2"/>
          <p:cNvGraphicFramePr>
            <a:graphicFrameLocks noChangeAspect="1"/>
          </p:cNvGraphicFramePr>
          <p:nvPr/>
        </p:nvGraphicFramePr>
        <p:xfrm>
          <a:off x="2057399" y="1400175"/>
          <a:ext cx="6848476" cy="4991100"/>
        </p:xfrm>
        <a:graphic>
          <a:graphicData uri="http://schemas.openxmlformats.org/presentationml/2006/ole">
            <p:oleObj spid="_x0000_s108546" name="Документ" r:id="rId3" imgW="6837301" imgH="7427828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Что такое Конституция?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None/>
            </a:pPr>
            <a:r>
              <a:rPr lang="ru-RU" sz="2800" b="1" dirty="0" smtClean="0">
                <a:solidFill>
                  <a:srgbClr val="CC0000"/>
                </a:solidFill>
              </a:rPr>
              <a:t>Конституция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0099"/>
                </a:solidFill>
              </a:rPr>
              <a:t>– (лат. </a:t>
            </a:r>
            <a:r>
              <a:rPr lang="en-US" sz="2800" dirty="0" err="1" smtClean="0">
                <a:solidFill>
                  <a:srgbClr val="000099"/>
                </a:solidFill>
              </a:rPr>
              <a:t>constitutio</a:t>
            </a:r>
            <a:r>
              <a:rPr lang="ru-RU" sz="2800" dirty="0" smtClean="0">
                <a:solidFill>
                  <a:srgbClr val="000099"/>
                </a:solidFill>
              </a:rPr>
              <a:t>)</a:t>
            </a:r>
            <a:r>
              <a:rPr lang="en-US" sz="2800" dirty="0" smtClean="0">
                <a:solidFill>
                  <a:srgbClr val="000099"/>
                </a:solidFill>
              </a:rPr>
              <a:t> – </a:t>
            </a:r>
            <a:r>
              <a:rPr lang="ru-RU" sz="2800" dirty="0" smtClean="0">
                <a:solidFill>
                  <a:srgbClr val="000099"/>
                </a:solidFill>
              </a:rPr>
              <a:t>установление, устройство</a:t>
            </a:r>
          </a:p>
          <a:p>
            <a:pPr marL="457200" indent="-457200" algn="just">
              <a:buNone/>
            </a:pPr>
            <a:r>
              <a:rPr lang="ru-RU" sz="2800" b="1" dirty="0" smtClean="0">
                <a:solidFill>
                  <a:srgbClr val="CC0000"/>
                </a:solidFill>
              </a:rPr>
              <a:t>Конституция – Основной Закон государства.</a:t>
            </a:r>
          </a:p>
          <a:p>
            <a:pPr marL="457200" indent="-457200" algn="ctr"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Определяет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ru-RU" sz="2400" b="1" dirty="0" smtClean="0">
              <a:solidFill>
                <a:srgbClr val="CC0000"/>
              </a:solidFill>
            </a:endParaRPr>
          </a:p>
          <a:p>
            <a:pPr marL="457200" indent="-457200" algn="ctr"/>
            <a:r>
              <a:rPr lang="ru-RU" sz="2400" b="1" dirty="0" smtClean="0">
                <a:solidFill>
                  <a:srgbClr val="000099"/>
                </a:solidFill>
              </a:rPr>
              <a:t>устройство государства</a:t>
            </a:r>
          </a:p>
          <a:p>
            <a:pPr marL="457200" indent="-457200" algn="ctr">
              <a:spcBef>
                <a:spcPct val="40000"/>
              </a:spcBef>
            </a:pPr>
            <a:r>
              <a:rPr lang="ru-RU" sz="2400" b="1" dirty="0" smtClean="0">
                <a:solidFill>
                  <a:srgbClr val="000099"/>
                </a:solidFill>
              </a:rPr>
              <a:t>органы государственной власти</a:t>
            </a:r>
          </a:p>
          <a:p>
            <a:pPr marL="457200" indent="-457200" algn="ctr">
              <a:spcBef>
                <a:spcPct val="40000"/>
              </a:spcBef>
            </a:pPr>
            <a:r>
              <a:rPr lang="ru-RU" sz="2400" b="1" dirty="0" smtClean="0">
                <a:solidFill>
                  <a:srgbClr val="000099"/>
                </a:solidFill>
              </a:rPr>
              <a:t>права и обязанности граждан </a:t>
            </a:r>
          </a:p>
          <a:p>
            <a:pPr marL="457200" indent="-457200" algn="ctr">
              <a:spcBef>
                <a:spcPct val="40000"/>
              </a:spcBef>
            </a:pPr>
            <a:r>
              <a:rPr lang="ru-RU" sz="2400" b="1" dirty="0" smtClean="0">
                <a:solidFill>
                  <a:srgbClr val="000099"/>
                </a:solidFill>
              </a:rPr>
              <a:t>гимн, герб, флаг и столицу</a:t>
            </a:r>
          </a:p>
          <a:p>
            <a:pPr algn="ctr"/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33400" y="2095500"/>
            <a:ext cx="83248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Совершенствование Конституции – сложный и длительный процесс, не терпящий спешки и крайних решений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Домашнее задание: решите и определите тему </a:t>
            </a:r>
            <a:r>
              <a:rPr lang="ru-RU" sz="36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кроссенса</a:t>
            </a:r>
            <a:endParaRPr lang="ru-RU" sz="3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23" name="Object 3"/>
          <p:cNvGraphicFramePr>
            <a:graphicFrameLocks noChangeAspect="1"/>
          </p:cNvGraphicFramePr>
          <p:nvPr/>
        </p:nvGraphicFramePr>
        <p:xfrm>
          <a:off x="2402732" y="1488332"/>
          <a:ext cx="5958258" cy="5241553"/>
        </p:xfrm>
        <a:graphic>
          <a:graphicData uri="http://schemas.openxmlformats.org/presentationml/2006/ole">
            <p:oleObj spid="_x0000_s81923" name="Документ" r:id="rId3" imgW="6544617" imgH="6250553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228600"/>
            <a:ext cx="81153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Гражданин!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слове – весомость, 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     размах, высота.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Тот достоин его,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Чья душа пред Отчизной 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     чиста.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Гражданин!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Нет, не титул наследный, 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гордое званье: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нём и совесть, и честь,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родного народа признанье.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Гражданин!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Путь твой пламенно прям.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раскалённости нынешних 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       дней.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Нелегко стать мужчиной,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Гражданином стать –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                         много трудней!       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(Т.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Абдрахманова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525" y="274638"/>
            <a:ext cx="8685213" cy="11430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 чём отличии Конституций 1918, 1924, 1936, 1977 гг. от Конституции 1993 года? </a:t>
            </a:r>
            <a:endParaRPr lang="ru-RU" sz="32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2575" y="1600200"/>
            <a:ext cx="7362825" cy="4525963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Если прежние Российские конституции 1918, 1924, 1936, 1977 годов исходили из главенствующей роли государства, то в нынешней конституции провозглашено главенство человека, его прав и свобод как высшей ценности.</a:t>
            </a:r>
          </a:p>
          <a:p>
            <a:pPr>
              <a:buNone/>
            </a:pPr>
            <a:endParaRPr lang="ru-RU" sz="2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Согласно Конституции все люди признаются равными перед законом и судом вне зависимости от пола, расы, национальности, языка, происхождения, отношения к религии и др. обстоятельств.</a:t>
            </a:r>
          </a:p>
          <a:p>
            <a:endParaRPr lang="ru-RU" sz="24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0038" y="727075"/>
            <a:ext cx="8397875" cy="4527550"/>
          </a:xfrm>
        </p:spPr>
        <p:txBody>
          <a:bodyPr/>
          <a:lstStyle/>
          <a:p>
            <a:pPr algn="just">
              <a:defRPr/>
            </a:pPr>
            <a:r>
              <a:rPr lang="ru-RU" dirty="0" smtClean="0">
                <a:solidFill>
                  <a:srgbClr val="4A452A"/>
                </a:solidFill>
                <a:cs typeface="Arial" charset="0"/>
              </a:rPr>
              <a:t>	</a:t>
            </a: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Конституция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– основной закон государства, определяющий его общественное и государственное устройство, избирательную систему, принципы организации и деятельности государственных органов и основные права и обязанности человека.</a:t>
            </a:r>
          </a:p>
          <a:p>
            <a:pPr algn="just">
              <a:defRPr/>
            </a:pPr>
            <a:endParaRPr lang="ru-RU" dirty="0" smtClean="0">
              <a:solidFill>
                <a:srgbClr val="4A452A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8" name="WordArt 4"/>
          <p:cNvSpPr>
            <a:spLocks noChangeArrowheads="1" noChangeShapeType="1" noTextEdit="1"/>
          </p:cNvSpPr>
          <p:nvPr/>
        </p:nvSpPr>
        <p:spPr bwMode="auto">
          <a:xfrm>
            <a:off x="1000100" y="285728"/>
            <a:ext cx="7488237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33CC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Конституция РФ</a:t>
            </a:r>
          </a:p>
        </p:txBody>
      </p:sp>
      <p:sp>
        <p:nvSpPr>
          <p:cNvPr id="169989" name="Text Box 5"/>
          <p:cNvSpPr txBox="1">
            <a:spLocks noChangeArrowheads="1"/>
          </p:cNvSpPr>
          <p:nvPr/>
        </p:nvSpPr>
        <p:spPr bwMode="auto">
          <a:xfrm>
            <a:off x="3348038" y="1196975"/>
            <a:ext cx="25923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>
                <a:solidFill>
                  <a:srgbClr val="CC3300"/>
                </a:solidFill>
                <a:latin typeface="Arial Narrow" pitchFamily="34" charset="0"/>
              </a:rPr>
              <a:t>определяет</a:t>
            </a:r>
          </a:p>
        </p:txBody>
      </p:sp>
      <p:sp>
        <p:nvSpPr>
          <p:cNvPr id="169995" name="AutoShape 11"/>
          <p:cNvSpPr>
            <a:spLocks noChangeArrowheads="1"/>
          </p:cNvSpPr>
          <p:nvPr/>
        </p:nvSpPr>
        <p:spPr bwMode="auto">
          <a:xfrm>
            <a:off x="431800" y="4941888"/>
            <a:ext cx="8532813" cy="647700"/>
          </a:xfrm>
          <a:prstGeom prst="downArrowCallout">
            <a:avLst>
              <a:gd name="adj1" fmla="val 35497"/>
              <a:gd name="adj2" fmla="val 75873"/>
              <a:gd name="adj3" fmla="val 42648"/>
              <a:gd name="adj4" fmla="val 35051"/>
            </a:avLst>
          </a:prstGeom>
          <a:solidFill>
            <a:srgbClr val="FF0000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9996" name="WordArt 12"/>
          <p:cNvSpPr>
            <a:spLocks noChangeArrowheads="1" noChangeShapeType="1" noTextEdit="1"/>
          </p:cNvSpPr>
          <p:nvPr/>
        </p:nvSpPr>
        <p:spPr bwMode="auto">
          <a:xfrm>
            <a:off x="1617663" y="5715000"/>
            <a:ext cx="6049962" cy="377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99FF"/>
                </a:solidFill>
                <a:latin typeface="Arial"/>
                <a:cs typeface="Arial"/>
              </a:rPr>
              <a:t>которые закрепляются в статьях</a:t>
            </a:r>
          </a:p>
        </p:txBody>
      </p:sp>
      <p:sp>
        <p:nvSpPr>
          <p:cNvPr id="169999" name="Text Box 15"/>
          <p:cNvSpPr txBox="1">
            <a:spLocks noChangeArrowheads="1"/>
          </p:cNvSpPr>
          <p:nvPr/>
        </p:nvSpPr>
        <p:spPr bwMode="auto">
          <a:xfrm>
            <a:off x="179388" y="2314575"/>
            <a:ext cx="25923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Нравственные ценности</a:t>
            </a:r>
          </a:p>
        </p:txBody>
      </p:sp>
      <p:sp>
        <p:nvSpPr>
          <p:cNvPr id="170000" name="Text Box 16"/>
          <p:cNvSpPr txBox="1">
            <a:spLocks noChangeArrowheads="1"/>
          </p:cNvSpPr>
          <p:nvPr/>
        </p:nvSpPr>
        <p:spPr bwMode="auto">
          <a:xfrm>
            <a:off x="2051050" y="3394075"/>
            <a:ext cx="22320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Ценности социального мира</a:t>
            </a:r>
          </a:p>
        </p:txBody>
      </p:sp>
      <p:sp>
        <p:nvSpPr>
          <p:cNvPr id="170001" name="Text Box 17"/>
          <p:cNvSpPr txBox="1">
            <a:spLocks noChangeArrowheads="1"/>
          </p:cNvSpPr>
          <p:nvPr/>
        </p:nvSpPr>
        <p:spPr bwMode="auto">
          <a:xfrm>
            <a:off x="4211638" y="3465513"/>
            <a:ext cx="2232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Ценности патриотизма</a:t>
            </a:r>
          </a:p>
        </p:txBody>
      </p:sp>
      <p:sp>
        <p:nvSpPr>
          <p:cNvPr id="170002" name="Text Box 18"/>
          <p:cNvSpPr txBox="1">
            <a:spLocks noChangeArrowheads="1"/>
          </p:cNvSpPr>
          <p:nvPr/>
        </p:nvSpPr>
        <p:spPr bwMode="auto">
          <a:xfrm>
            <a:off x="6011863" y="2241550"/>
            <a:ext cx="31321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Ценности международного сотрудничества</a:t>
            </a:r>
          </a:p>
        </p:txBody>
      </p:sp>
      <p:sp>
        <p:nvSpPr>
          <p:cNvPr id="170007" name="AutoShape 23"/>
          <p:cNvSpPr>
            <a:spLocks noChangeArrowheads="1"/>
          </p:cNvSpPr>
          <p:nvPr/>
        </p:nvSpPr>
        <p:spPr bwMode="auto">
          <a:xfrm rot="-2196962">
            <a:off x="2555875" y="1917700"/>
            <a:ext cx="1079500" cy="215900"/>
          </a:xfrm>
          <a:prstGeom prst="leftArrow">
            <a:avLst>
              <a:gd name="adj1" fmla="val 50000"/>
              <a:gd name="adj2" fmla="val 1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0008" name="AutoShape 24"/>
          <p:cNvSpPr>
            <a:spLocks noChangeArrowheads="1"/>
          </p:cNvSpPr>
          <p:nvPr/>
        </p:nvSpPr>
        <p:spPr bwMode="auto">
          <a:xfrm rot="2355515" flipH="1">
            <a:off x="5508625" y="1844675"/>
            <a:ext cx="1079500" cy="215900"/>
          </a:xfrm>
          <a:prstGeom prst="leftArrow">
            <a:avLst>
              <a:gd name="adj1" fmla="val 50000"/>
              <a:gd name="adj2" fmla="val 1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0009" name="AutoShape 25"/>
          <p:cNvSpPr>
            <a:spLocks noChangeArrowheads="1"/>
          </p:cNvSpPr>
          <p:nvPr/>
        </p:nvSpPr>
        <p:spPr bwMode="auto">
          <a:xfrm rot="-3587126">
            <a:off x="2661444" y="2372519"/>
            <a:ext cx="1800225" cy="214313"/>
          </a:xfrm>
          <a:prstGeom prst="leftArrow">
            <a:avLst>
              <a:gd name="adj1" fmla="val 50000"/>
              <a:gd name="adj2" fmla="val 21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0011" name="AutoShape 27"/>
          <p:cNvSpPr>
            <a:spLocks noChangeArrowheads="1"/>
          </p:cNvSpPr>
          <p:nvPr/>
        </p:nvSpPr>
        <p:spPr bwMode="auto">
          <a:xfrm rot="3587126" flipH="1">
            <a:off x="4356894" y="2421731"/>
            <a:ext cx="1800225" cy="214313"/>
          </a:xfrm>
          <a:prstGeom prst="leftArrow">
            <a:avLst>
              <a:gd name="adj1" fmla="val 50000"/>
              <a:gd name="adj2" fmla="val 21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266701" y="247650"/>
          <a:ext cx="8696324" cy="6610350"/>
        </p:xfrm>
        <a:graphic>
          <a:graphicData uri="http://schemas.openxmlformats.org/presentationml/2006/ole">
            <p:oleObj spid="_x0000_s79874" name="Документ" r:id="rId3" imgW="6879318" imgH="6639613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5029199"/>
            <a:ext cx="8667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C0000"/>
                </a:solidFill>
              </a:rPr>
              <a:t> </a:t>
            </a:r>
            <a:endParaRPr lang="ru-RU" sz="1600" b="1" dirty="0">
              <a:solidFill>
                <a:srgbClr val="CC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7775" y="361950"/>
            <a:ext cx="6934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C0000"/>
                </a:solidFill>
              </a:rPr>
              <a:t>Конституция РФ состоит из </a:t>
            </a: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496247" y="1282867"/>
            <a:ext cx="276225" cy="16222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3219450" y="1276349"/>
            <a:ext cx="276225" cy="16573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791075" y="1295399"/>
            <a:ext cx="276225" cy="1647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514819" y="1285875"/>
            <a:ext cx="276225" cy="1562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772400" y="1295400"/>
            <a:ext cx="276225" cy="3009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500" y="2886075"/>
            <a:ext cx="16287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C0000"/>
                </a:solidFill>
              </a:rPr>
              <a:t>преамбулы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43726" y="4391025"/>
            <a:ext cx="199072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9 параграфов переходных и заключительных положений.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90775" y="2933700"/>
            <a:ext cx="16287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C0000"/>
                </a:solidFill>
              </a:rPr>
              <a:t>2 разделов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71950" y="2914650"/>
            <a:ext cx="16287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C0000"/>
                </a:solidFill>
              </a:rPr>
              <a:t>9 глав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19800" y="2857501"/>
            <a:ext cx="1381125" cy="971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C0000"/>
                </a:solidFill>
              </a:rPr>
              <a:t>137 статей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5425" y="676275"/>
            <a:ext cx="7267575" cy="5066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декабря -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Конституции Российской Федерации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200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Этот праздник близок каждому гражданину страны, кому небезразличны судьба Родины, кто хочет, чтобы все поколения россиян испытывали гордость за свою великую державу. </a:t>
            </a:r>
            <a:endParaRPr lang="en-US" sz="3200" b="1" i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75035"/>
            <a:ext cx="8229600" cy="1143000"/>
          </a:xfrm>
        </p:spPr>
        <p:txBody>
          <a:bodyPr/>
          <a:lstStyle/>
          <a:p>
            <a:r>
              <a:rPr lang="ru-RU" smtClean="0"/>
              <a:t>Определи , что спрятано…</a:t>
            </a:r>
          </a:p>
        </p:txBody>
      </p:sp>
      <p:pic>
        <p:nvPicPr>
          <p:cNvPr id="19459" name="Picture 6" descr="http://img0.liveinternet.ru/images/attach/c/0/35/755/35755320_t2441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75" y="1566862"/>
            <a:ext cx="5886450" cy="529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18568" y="3736182"/>
            <a:ext cx="1792817" cy="1022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675967" y="3975497"/>
            <a:ext cx="1543051" cy="1552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76575" y="3861197"/>
            <a:ext cx="1653117" cy="1552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флаг РОссии 2">
  <a:themeElements>
    <a:clrScheme name="Тема Office 1">
      <a:dk1>
        <a:srgbClr val="000000"/>
      </a:dk1>
      <a:lt1>
        <a:srgbClr val="FFFFFF"/>
      </a:lt1>
      <a:dk2>
        <a:srgbClr val="4682B4"/>
      </a:dk2>
      <a:lt2>
        <a:srgbClr val="FFFFFF"/>
      </a:lt2>
      <a:accent1>
        <a:srgbClr val="058CFF"/>
      </a:accent1>
      <a:accent2>
        <a:srgbClr val="B5CFE7"/>
      </a:accent2>
      <a:accent3>
        <a:srgbClr val="B0C1D6"/>
      </a:accent3>
      <a:accent4>
        <a:srgbClr val="DADADA"/>
      </a:accent4>
      <a:accent5>
        <a:srgbClr val="AAC5FF"/>
      </a:accent5>
      <a:accent6>
        <a:srgbClr val="A4BBD1"/>
      </a:accent6>
      <a:hlink>
        <a:srgbClr val="DBEFFF"/>
      </a:hlink>
      <a:folHlink>
        <a:srgbClr val="D1E0FF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058CFF"/>
        </a:accent1>
        <a:accent2>
          <a:srgbClr val="B5CFE7"/>
        </a:accent2>
        <a:accent3>
          <a:srgbClr val="B0C1D6"/>
        </a:accent3>
        <a:accent4>
          <a:srgbClr val="DADADA"/>
        </a:accent4>
        <a:accent5>
          <a:srgbClr val="AAC5FF"/>
        </a:accent5>
        <a:accent6>
          <a:srgbClr val="A4BBD1"/>
        </a:accent6>
        <a:hlink>
          <a:srgbClr val="DBEFFF"/>
        </a:hlink>
        <a:folHlink>
          <a:srgbClr val="D1E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0F94FF"/>
        </a:accent1>
        <a:accent2>
          <a:srgbClr val="05EFFF"/>
        </a:accent2>
        <a:accent3>
          <a:srgbClr val="B0C1D6"/>
        </a:accent3>
        <a:accent4>
          <a:srgbClr val="DADADA"/>
        </a:accent4>
        <a:accent5>
          <a:srgbClr val="AAC8FF"/>
        </a:accent5>
        <a:accent6>
          <a:srgbClr val="04D9E7"/>
        </a:accent6>
        <a:hlink>
          <a:srgbClr val="DBFDFF"/>
        </a:hlink>
        <a:folHlink>
          <a:srgbClr val="DBEE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FF4F05"/>
        </a:accent1>
        <a:accent2>
          <a:srgbClr val="FFBB05"/>
        </a:accent2>
        <a:accent3>
          <a:srgbClr val="B0C1D6"/>
        </a:accent3>
        <a:accent4>
          <a:srgbClr val="DADADA"/>
        </a:accent4>
        <a:accent5>
          <a:srgbClr val="FFB2AA"/>
        </a:accent5>
        <a:accent6>
          <a:srgbClr val="E7A904"/>
        </a:accent6>
        <a:hlink>
          <a:srgbClr val="DBEEFF"/>
        </a:hlink>
        <a:folHlink>
          <a:srgbClr val="FFE7D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4682B4"/>
        </a:dk2>
        <a:lt2>
          <a:srgbClr val="FFFFFF"/>
        </a:lt2>
        <a:accent1>
          <a:srgbClr val="FF8A05"/>
        </a:accent1>
        <a:accent2>
          <a:srgbClr val="E8FF05"/>
        </a:accent2>
        <a:accent3>
          <a:srgbClr val="B0C1D6"/>
        </a:accent3>
        <a:accent4>
          <a:srgbClr val="DADADA"/>
        </a:accent4>
        <a:accent5>
          <a:srgbClr val="FFC4AA"/>
        </a:accent5>
        <a:accent6>
          <a:srgbClr val="D2E704"/>
        </a:accent6>
        <a:hlink>
          <a:srgbClr val="FCDBFF"/>
        </a:hlink>
        <a:folHlink>
          <a:srgbClr val="DBE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58CFF"/>
        </a:accent1>
        <a:accent2>
          <a:srgbClr val="B5CFE7"/>
        </a:accent2>
        <a:accent3>
          <a:srgbClr val="FFFFFF"/>
        </a:accent3>
        <a:accent4>
          <a:srgbClr val="000000"/>
        </a:accent4>
        <a:accent5>
          <a:srgbClr val="AAC5FF"/>
        </a:accent5>
        <a:accent6>
          <a:srgbClr val="A4BBD1"/>
        </a:accent6>
        <a:hlink>
          <a:srgbClr val="DBEFFF"/>
        </a:hlink>
        <a:folHlink>
          <a:srgbClr val="D1E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F94FF"/>
        </a:accent1>
        <a:accent2>
          <a:srgbClr val="05EFFF"/>
        </a:accent2>
        <a:accent3>
          <a:srgbClr val="FFFFFF"/>
        </a:accent3>
        <a:accent4>
          <a:srgbClr val="000000"/>
        </a:accent4>
        <a:accent5>
          <a:srgbClr val="AAC8FF"/>
        </a:accent5>
        <a:accent6>
          <a:srgbClr val="04D9E7"/>
        </a:accent6>
        <a:hlink>
          <a:srgbClr val="DBFDFF"/>
        </a:hlink>
        <a:folHlink>
          <a:srgbClr val="DBEE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4F05"/>
        </a:accent1>
        <a:accent2>
          <a:srgbClr val="FFBB05"/>
        </a:accent2>
        <a:accent3>
          <a:srgbClr val="FFFFFF"/>
        </a:accent3>
        <a:accent4>
          <a:srgbClr val="000000"/>
        </a:accent4>
        <a:accent5>
          <a:srgbClr val="FFB2AA"/>
        </a:accent5>
        <a:accent6>
          <a:srgbClr val="E7A904"/>
        </a:accent6>
        <a:hlink>
          <a:srgbClr val="DBEEFF"/>
        </a:hlink>
        <a:folHlink>
          <a:srgbClr val="FFE7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A05"/>
        </a:accent1>
        <a:accent2>
          <a:srgbClr val="E8FF05"/>
        </a:accent2>
        <a:accent3>
          <a:srgbClr val="FFFFFF"/>
        </a:accent3>
        <a:accent4>
          <a:srgbClr val="000000"/>
        </a:accent4>
        <a:accent5>
          <a:srgbClr val="FFC4AA"/>
        </a:accent5>
        <a:accent6>
          <a:srgbClr val="D2E704"/>
        </a:accent6>
        <a:hlink>
          <a:srgbClr val="FCDBFF"/>
        </a:hlink>
        <a:folHlink>
          <a:srgbClr val="DBE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флаг РОссии 2</Template>
  <TotalTime>616</TotalTime>
  <Words>486</Words>
  <Application>Microsoft Office PowerPoint</Application>
  <PresentationFormat>Экран (4:3)</PresentationFormat>
  <Paragraphs>103</Paragraphs>
  <Slides>22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флаг РОссии 2</vt:lpstr>
      <vt:lpstr>Документ</vt:lpstr>
      <vt:lpstr>ПАРЛАМЕНТСКИЙ УРОК Тема  «Конституция Российской Федерации: 20 лет» </vt:lpstr>
      <vt:lpstr>Что такое Конституция?</vt:lpstr>
      <vt:lpstr>В чём отличии Конституций 1918, 1924, 1936, 1977 гг. от Конституции 1993 года? </vt:lpstr>
      <vt:lpstr>Слайд 4</vt:lpstr>
      <vt:lpstr>Слайд 5</vt:lpstr>
      <vt:lpstr>Слайд 6</vt:lpstr>
      <vt:lpstr>Слайд 7</vt:lpstr>
      <vt:lpstr>Слайд 8</vt:lpstr>
      <vt:lpstr>Определи , что спрятано…</vt:lpstr>
      <vt:lpstr>Сенквейн </vt:lpstr>
      <vt:lpstr>Сенквей</vt:lpstr>
      <vt:lpstr>Сенквейн</vt:lpstr>
      <vt:lpstr>Сенквейн</vt:lpstr>
      <vt:lpstr>Сенквейн</vt:lpstr>
      <vt:lpstr>Решите кроссворд</vt:lpstr>
      <vt:lpstr>Вопросы к кроссворду</vt:lpstr>
      <vt:lpstr>Слайд 17</vt:lpstr>
      <vt:lpstr>Чтобы правильно решить кроссенс следует придерживаться следующей последовательности действий: </vt:lpstr>
      <vt:lpstr>КРОССЕНС</vt:lpstr>
      <vt:lpstr>Слайд 20</vt:lpstr>
      <vt:lpstr>Домашнее задание: решите и определите тему кроссенса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64</cp:revision>
  <dcterms:created xsi:type="dcterms:W3CDTF">2013-10-23T18:14:51Z</dcterms:created>
  <dcterms:modified xsi:type="dcterms:W3CDTF">2013-10-27T12:33:08Z</dcterms:modified>
</cp:coreProperties>
</file>